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0" r:id="rId3"/>
    <p:sldId id="257" r:id="rId4"/>
    <p:sldId id="263" r:id="rId5"/>
    <p:sldId id="262" r:id="rId6"/>
    <p:sldId id="261" r:id="rId7"/>
    <p:sldId id="264" r:id="rId8"/>
    <p:sldId id="265" r:id="rId9"/>
    <p:sldId id="266" r:id="rId10"/>
    <p:sldId id="267" r:id="rId11"/>
    <p:sldId id="268" r:id="rId12"/>
    <p:sldId id="258" r:id="rId13"/>
    <p:sldId id="259" r:id="rId1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BFFC88"/>
    <a:srgbClr val="5BBD0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539" autoAdjust="0"/>
    <p:restoredTop sz="95664" autoAdjust="0"/>
  </p:normalViewPr>
  <p:slideViewPr>
    <p:cSldViewPr>
      <p:cViewPr varScale="1">
        <p:scale>
          <a:sx n="74" d="100"/>
          <a:sy n="74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48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92399-04ED-4995-8C06-2C069EAD4F12}" type="datetimeFigureOut">
              <a:rPr lang="en-US" smtClean="0"/>
              <a:t>8/18/2009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418F3-4FD4-4893-AAC3-A5A4C66269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418F3-4FD4-4893-AAC3-A5A4C662699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10" descr="C:\Users\tingyu\Desktop\footerLogo1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6204377"/>
            <a:ext cx="1703370" cy="510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6073775" y="549275"/>
            <a:ext cx="2243138" cy="320675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altLang="zh-CN" sz="10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black">
          <a:xfrm>
            <a:off x="4000496" y="3786190"/>
            <a:ext cx="4681537" cy="495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  <p:txBody>
          <a:bodyPr anchor="ctr"/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OT </a:t>
            </a:r>
            <a:r>
              <a:rPr lang="en-US" altLang="zh-CN" sz="3200" dirty="0" smtClean="0">
                <a:solidFill>
                  <a:schemeClr val="bg1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Modeling </a:t>
            </a:r>
            <a:r>
              <a:rPr lang="en-US" altLang="zh-CN" sz="1400" dirty="0" smtClean="0">
                <a:solidFill>
                  <a:schemeClr val="bg1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By TY</a:t>
            </a:r>
            <a:endParaRPr lang="zh-CN" altLang="en-US" sz="1400" dirty="0">
              <a:solidFill>
                <a:schemeClr val="bg1"/>
              </a:solidFill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</p:txBody>
      </p:sp>
      <p:pic>
        <p:nvPicPr>
          <p:cNvPr id="5" name="Picture 10" descr="C:\Users\tingyu\Desktop\footerLogo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285728"/>
            <a:ext cx="1617658" cy="485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 txBox="1">
            <a:spLocks noChangeArrowheads="1"/>
          </p:cNvSpPr>
          <p:nvPr/>
        </p:nvSpPr>
        <p:spPr bwMode="gray">
          <a:xfrm>
            <a:off x="928662" y="71414"/>
            <a:ext cx="258126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0000"/>
              </a:lnSpc>
              <a:defRPr/>
            </a:pPr>
            <a:r>
              <a:rPr lang="en-US" altLang="zh-CN" sz="12000" b="1" kern="0" noProof="1" smtClean="0">
                <a:solidFill>
                  <a:schemeClr val="bg1"/>
                </a:solidFill>
                <a:latin typeface="Century" pitchFamily="18" charset="0"/>
                <a:ea typeface="宋体" charset="-122"/>
                <a:cs typeface="Courier New" pitchFamily="49" charset="0"/>
              </a:rPr>
              <a:t>07</a:t>
            </a:r>
            <a:endParaRPr lang="de-DE" altLang="zh-CN" sz="12000" b="1" kern="0" dirty="0">
              <a:solidFill>
                <a:schemeClr val="bg1"/>
              </a:solidFill>
              <a:latin typeface="Century" pitchFamily="18" charset="0"/>
              <a:ea typeface="宋体" charset="-122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2638" y="630776"/>
            <a:ext cx="752129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Part</a:t>
            </a:r>
            <a:endParaRPr lang="en-US" sz="20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571480"/>
            <a:ext cx="2239716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Georgia" pitchFamily="18" charset="0"/>
                <a:cs typeface="Times New Roman" pitchFamily="18" charset="0"/>
              </a:rPr>
              <a:t>Continue...</a:t>
            </a:r>
            <a:endParaRPr lang="en-US" sz="2800" b="1" dirty="0">
              <a:solidFill>
                <a:schemeClr val="bg1">
                  <a:lumMod val="9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tingyu\Desktop\output\New Pic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" y="1454157"/>
            <a:ext cx="4432300" cy="3046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C:\Users\tingyu\Desktop\output\room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762398"/>
            <a:ext cx="43243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Users\tingyu\Desktop\output\s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3084529"/>
            <a:ext cx="4292600" cy="2701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Users\tingyu\Desktop\s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1571612"/>
            <a:ext cx="1285884" cy="128588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 txBox="1">
            <a:spLocks noChangeArrowheads="1"/>
          </p:cNvSpPr>
          <p:nvPr/>
        </p:nvSpPr>
        <p:spPr bwMode="gray">
          <a:xfrm>
            <a:off x="928662" y="71414"/>
            <a:ext cx="258126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0000"/>
              </a:lnSpc>
              <a:defRPr/>
            </a:pPr>
            <a:r>
              <a:rPr lang="en-US" altLang="zh-CN" sz="12000" b="1" kern="0" noProof="1" smtClean="0">
                <a:solidFill>
                  <a:schemeClr val="bg1"/>
                </a:solidFill>
                <a:latin typeface="Century" pitchFamily="18" charset="0"/>
                <a:ea typeface="宋体" charset="-122"/>
                <a:cs typeface="Courier New" pitchFamily="49" charset="0"/>
              </a:rPr>
              <a:t>07</a:t>
            </a:r>
            <a:endParaRPr lang="de-DE" altLang="zh-CN" sz="12000" b="1" kern="0" dirty="0">
              <a:solidFill>
                <a:schemeClr val="bg1"/>
              </a:solidFill>
              <a:latin typeface="Century" pitchFamily="18" charset="0"/>
              <a:ea typeface="宋体" charset="-122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2638" y="630776"/>
            <a:ext cx="752129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Part</a:t>
            </a:r>
            <a:endParaRPr lang="en-US" sz="20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571480"/>
            <a:ext cx="2239716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Georgia" pitchFamily="18" charset="0"/>
                <a:cs typeface="Times New Roman" pitchFamily="18" charset="0"/>
              </a:rPr>
              <a:t>Continue...</a:t>
            </a:r>
            <a:endParaRPr lang="en-US" sz="2800" b="1" dirty="0">
              <a:solidFill>
                <a:schemeClr val="bg1">
                  <a:lumMod val="9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357422" y="5715016"/>
            <a:ext cx="2689225" cy="708025"/>
          </a:xfrm>
        </p:spPr>
        <p:txBody>
          <a:bodyPr/>
          <a:lstStyle/>
          <a:p>
            <a:pPr algn="ctr">
              <a:buNone/>
              <a:defRPr/>
            </a:pP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      Client 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is happy with 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this version 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of virtual room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7" name="Picture 3" descr="C:\Users\tingyu\Desktop\output\room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071678"/>
            <a:ext cx="4920336" cy="3365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C:\Users\tingyu\Desktop\output\room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500174"/>
            <a:ext cx="4714908" cy="3235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Users\tingyu\Desktop\fb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311806">
            <a:off x="1379358" y="5094141"/>
            <a:ext cx="960815" cy="96081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10"/>
          <p:cNvSpPr txBox="1">
            <a:spLocks noChangeArrowheads="1"/>
          </p:cNvSpPr>
          <p:nvPr/>
        </p:nvSpPr>
        <p:spPr bwMode="gray">
          <a:xfrm>
            <a:off x="928662" y="71414"/>
            <a:ext cx="258126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0000"/>
              </a:lnSpc>
              <a:defRPr/>
            </a:pPr>
            <a:r>
              <a:rPr lang="en-US" altLang="zh-CN" sz="12000" b="1" kern="0" noProof="1" smtClean="0">
                <a:solidFill>
                  <a:schemeClr val="bg1"/>
                </a:solidFill>
                <a:latin typeface="Century" pitchFamily="18" charset="0"/>
                <a:ea typeface="宋体" charset="-122"/>
                <a:cs typeface="Courier New" pitchFamily="49" charset="0"/>
              </a:rPr>
              <a:t>08</a:t>
            </a:r>
            <a:endParaRPr lang="de-DE" altLang="zh-CN" sz="12000" b="1" kern="0" dirty="0">
              <a:solidFill>
                <a:schemeClr val="bg1"/>
              </a:solidFill>
              <a:latin typeface="Century" pitchFamily="18" charset="0"/>
              <a:ea typeface="宋体" charset="-122"/>
              <a:cs typeface="Courier New" pitchFamily="49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32638" y="630776"/>
            <a:ext cx="752129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Part</a:t>
            </a:r>
            <a:endParaRPr lang="en-US" sz="20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643174" y="571480"/>
            <a:ext cx="3897221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Georgia" pitchFamily="18" charset="0"/>
                <a:cs typeface="Times New Roman" pitchFamily="18" charset="0"/>
              </a:rPr>
              <a:t>Third Iteration Plan</a:t>
            </a:r>
            <a:endParaRPr lang="en-US" sz="2800" b="1" dirty="0">
              <a:solidFill>
                <a:schemeClr val="bg1">
                  <a:lumMod val="9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5129" name="Picture 9" descr="C:\Users\tingyu\Desktop\Pla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1500174"/>
            <a:ext cx="1285884" cy="1285881"/>
          </a:xfrm>
          <a:prstGeom prst="rect">
            <a:avLst/>
          </a:prstGeom>
          <a:noFill/>
        </p:spPr>
      </p:pic>
      <p:graphicFrame>
        <p:nvGraphicFramePr>
          <p:cNvPr id="64" name="Table 63"/>
          <p:cNvGraphicFramePr>
            <a:graphicFrameLocks noGrp="1"/>
          </p:cNvGraphicFramePr>
          <p:nvPr/>
        </p:nvGraphicFramePr>
        <p:xfrm>
          <a:off x="714348" y="3000372"/>
          <a:ext cx="7858180" cy="264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7850"/>
                <a:gridCol w="2500330"/>
              </a:tblGrid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PLANNING</a:t>
                      </a:r>
                    </a:p>
                  </a:txBody>
                  <a:tcPr>
                    <a:solidFill>
                      <a:srgbClr val="5BBD0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DATE</a:t>
                      </a:r>
                    </a:p>
                  </a:txBody>
                  <a:tcPr>
                    <a:solidFill>
                      <a:srgbClr val="5BBD0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Completed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 Observe virtual room part to a fully function part</a:t>
                      </a:r>
                      <a:endParaRPr lang="en-US" sz="1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>
                    <a:solidFill>
                      <a:srgbClr val="BFFC8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5</a:t>
                      </a:r>
                      <a:r>
                        <a:rPr lang="en-US" sz="1600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th</a:t>
                      </a: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 Aug 2009</a:t>
                      </a:r>
                    </a:p>
                  </a:txBody>
                  <a:tcPr>
                    <a:solidFill>
                      <a:srgbClr val="BFFC8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Enable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 the item in the room can be configured by external XML files</a:t>
                      </a:r>
                      <a:endParaRPr lang="en-US" sz="1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>
                    <a:solidFill>
                      <a:srgbClr val="BFFC8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5</a:t>
                      </a:r>
                      <a:r>
                        <a:rPr lang="en-US" sz="1600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th</a:t>
                      </a: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 Aug 2009</a:t>
                      </a:r>
                    </a:p>
                  </a:txBody>
                  <a:tcPr>
                    <a:solidFill>
                      <a:srgbClr val="BFFC8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Put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 everything together into a package</a:t>
                      </a:r>
                      <a:endParaRPr lang="en-US" sz="1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5</a:t>
                      </a:r>
                      <a:r>
                        <a:rPr lang="en-US" sz="1600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th</a:t>
                      </a: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 Sep 2009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User testing (Will be test by the OT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 Students</a:t>
                      </a: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)</a:t>
                      </a:r>
                    </a:p>
                  </a:txBody>
                  <a:tcPr>
                    <a:solidFill>
                      <a:srgbClr val="BFFC8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Around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 15</a:t>
                      </a:r>
                      <a:r>
                        <a:rPr lang="en-US" sz="1600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h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 Sep 2009</a:t>
                      </a:r>
                      <a:endParaRPr lang="en-US" sz="1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>
                    <a:solidFill>
                      <a:srgbClr val="BFFC8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User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 guide &amp; instruction </a:t>
                      </a:r>
                      <a:endParaRPr lang="en-US" sz="1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1</a:t>
                      </a:r>
                      <a:r>
                        <a:rPr lang="en-US" sz="1600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st</a:t>
                      </a: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 Oct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 2009</a:t>
                      </a:r>
                      <a:endParaRPr lang="en-US" sz="1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785786" y="2000240"/>
            <a:ext cx="2932213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cs typeface="Times New Roman" pitchFamily="18" charset="0"/>
              </a:rPr>
              <a:t>Third Iteration Plan: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black">
          <a:xfrm>
            <a:off x="3916363" y="4437063"/>
            <a:ext cx="46878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130000"/>
              </a:lnSpc>
              <a:spcBef>
                <a:spcPct val="20000"/>
              </a:spcBef>
            </a:pPr>
            <a:r>
              <a:rPr lang="en-US" altLang="zh-CN" dirty="0" smtClean="0">
                <a:solidFill>
                  <a:schemeClr val="bg1"/>
                </a:solidFill>
                <a:latin typeface="Georgia" pitchFamily="18" charset="0"/>
              </a:rPr>
              <a:t>Created By TY</a:t>
            </a:r>
            <a:endParaRPr lang="en-US" altLang="zh-CN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black">
          <a:xfrm>
            <a:off x="3921125" y="3716338"/>
            <a:ext cx="4573588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Georgia" pitchFamily="18" charset="0"/>
                <a:ea typeface="黑体" pitchFamily="2" charset="-122"/>
              </a:rPr>
              <a:t>Thank you</a:t>
            </a:r>
            <a:endParaRPr lang="zh-CN" altLang="en-US" sz="4000" dirty="0">
              <a:solidFill>
                <a:schemeClr val="bg1"/>
              </a:solidFill>
              <a:latin typeface="Georgia" pitchFamily="18" charset="0"/>
              <a:ea typeface="黑体" pitchFamily="2" charset="-122"/>
            </a:endParaRPr>
          </a:p>
        </p:txBody>
      </p:sp>
      <p:pic>
        <p:nvPicPr>
          <p:cNvPr id="4" name="Picture 10" descr="C:\Users\tingyu\Desktop\footerLogo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285728"/>
            <a:ext cx="1617658" cy="485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/>
      <p:bldP spid="61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200000"/>
              </a:lnSpc>
              <a:buFont typeface="Wingdings" pitchFamily="2" charset="2"/>
              <a:buChar char="§"/>
              <a:defRPr/>
            </a:pPr>
            <a:r>
              <a:rPr lang="en-US" altLang="zh-CN" sz="1800" noProof="1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Project Name: </a:t>
            </a:r>
            <a:r>
              <a:rPr lang="en-US" altLang="zh-CN" sz="2000" b="1" noProof="1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OT </a:t>
            </a:r>
            <a:r>
              <a:rPr lang="en-US" altLang="zh-CN" sz="2000" b="1" noProof="1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Modeling</a:t>
            </a:r>
            <a:endParaRPr lang="en-US" altLang="zh-CN" sz="2000" b="1" noProof="1">
              <a:solidFill>
                <a:schemeClr val="tx1">
                  <a:lumMod val="75000"/>
                  <a:lumOff val="25000"/>
                </a:schemeClr>
              </a:solidFill>
              <a:latin typeface="Georgia" pitchFamily="18" charset="0"/>
              <a:ea typeface="Verdana" pitchFamily="34" charset="0"/>
              <a:cs typeface="Times New Roman" pitchFamily="18" charset="0"/>
            </a:endParaRP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§"/>
              <a:defRPr/>
            </a:pPr>
            <a:r>
              <a:rPr lang="en-US" altLang="zh-CN" sz="1800" noProof="1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Group Member: </a:t>
            </a:r>
            <a:r>
              <a:rPr lang="en-US" altLang="zh-CN" sz="2000" b="1" noProof="1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Tingyu Wu (TY)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§"/>
              <a:defRPr/>
            </a:pPr>
            <a:r>
              <a:rPr lang="en-US" altLang="zh-CN" sz="1800" noProof="1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Client: </a:t>
            </a:r>
            <a:r>
              <a:rPr lang="en-US" altLang="zh-CN" sz="2000" b="1" noProof="1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Karen Blackwood</a:t>
            </a: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altLang="zh-CN" sz="1400" noProof="1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Otago Polytechnic: Occupational Therapy Department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10"/>
          <p:cNvSpPr txBox="1">
            <a:spLocks noChangeArrowheads="1"/>
          </p:cNvSpPr>
          <p:nvPr/>
        </p:nvSpPr>
        <p:spPr bwMode="gray">
          <a:xfrm>
            <a:off x="928662" y="71414"/>
            <a:ext cx="258126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0000"/>
              </a:lnSpc>
              <a:defRPr/>
            </a:pPr>
            <a:r>
              <a:rPr lang="en-US" altLang="zh-CN" sz="12000" b="1" kern="0" noProof="1" smtClean="0">
                <a:solidFill>
                  <a:schemeClr val="bg1"/>
                </a:solidFill>
                <a:latin typeface="Century" pitchFamily="18" charset="0"/>
                <a:ea typeface="宋体" charset="-122"/>
                <a:cs typeface="Courier New" pitchFamily="49" charset="0"/>
              </a:rPr>
              <a:t>01</a:t>
            </a:r>
            <a:endParaRPr lang="de-DE" altLang="zh-CN" sz="12000" b="1" kern="0" dirty="0">
              <a:solidFill>
                <a:schemeClr val="bg1"/>
              </a:solidFill>
              <a:latin typeface="Century" pitchFamily="18" charset="0"/>
              <a:ea typeface="宋体" charset="-122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2638" y="630776"/>
            <a:ext cx="752129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Part</a:t>
            </a:r>
            <a:endParaRPr lang="en-US" sz="20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43174" y="571480"/>
            <a:ext cx="3353803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Georgia" pitchFamily="18" charset="0"/>
                <a:cs typeface="Times New Roman" pitchFamily="18" charset="0"/>
              </a:rPr>
              <a:t>Group and Client</a:t>
            </a:r>
            <a:endParaRPr lang="en-US" sz="2800" b="1" dirty="0">
              <a:solidFill>
                <a:schemeClr val="bg1">
                  <a:lumMod val="9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 txBox="1">
            <a:spLocks noChangeArrowheads="1"/>
          </p:cNvSpPr>
          <p:nvPr/>
        </p:nvSpPr>
        <p:spPr bwMode="gray">
          <a:xfrm>
            <a:off x="928662" y="71414"/>
            <a:ext cx="258126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0000"/>
              </a:lnSpc>
              <a:defRPr/>
            </a:pPr>
            <a:r>
              <a:rPr lang="en-US" altLang="zh-CN" sz="12000" b="1" kern="0" noProof="1" smtClean="0">
                <a:solidFill>
                  <a:schemeClr val="bg1"/>
                </a:solidFill>
                <a:latin typeface="Century" pitchFamily="18" charset="0"/>
                <a:ea typeface="宋体" charset="-122"/>
                <a:cs typeface="Courier New" pitchFamily="49" charset="0"/>
              </a:rPr>
              <a:t>02</a:t>
            </a:r>
            <a:endParaRPr lang="de-DE" altLang="zh-CN" sz="12000" b="1" kern="0" dirty="0">
              <a:solidFill>
                <a:schemeClr val="bg1"/>
              </a:solidFill>
              <a:latin typeface="Century" pitchFamily="18" charset="0"/>
              <a:ea typeface="宋体" charset="-122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2638" y="630776"/>
            <a:ext cx="752129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Part</a:t>
            </a:r>
            <a:endParaRPr lang="en-US" sz="20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43174" y="571480"/>
            <a:ext cx="3342582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Georgia" pitchFamily="18" charset="0"/>
                <a:cs typeface="Times New Roman" pitchFamily="18" charset="0"/>
              </a:rPr>
              <a:t>System Overview</a:t>
            </a:r>
            <a:endParaRPr lang="en-US" sz="2800" b="1" dirty="0">
              <a:solidFill>
                <a:schemeClr val="bg1">
                  <a:lumMod val="9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500034" y="2428868"/>
            <a:ext cx="8229600" cy="1971675"/>
          </a:xfrm>
        </p:spPr>
        <p:txBody>
          <a:bodyPr/>
          <a:lstStyle/>
          <a:p>
            <a:pPr eaLnBrk="1" hangingPunct="1">
              <a:lnSpc>
                <a:spcPct val="200000"/>
              </a:lnSpc>
              <a:buNone/>
              <a:defRPr/>
            </a:pPr>
            <a:r>
              <a:rPr lang="en-US" altLang="zh-CN" sz="1800" noProof="1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en-US" altLang="zh-CN" sz="1800" noProof="1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	The </a:t>
            </a:r>
            <a:r>
              <a:rPr lang="en-US" altLang="zh-CN" sz="1800" noProof="1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system is a </a:t>
            </a:r>
            <a:r>
              <a:rPr lang="en-US" altLang="zh-CN" sz="1800" noProof="1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flash-based </a:t>
            </a:r>
            <a:r>
              <a:rPr lang="en-US" altLang="zh-CN" sz="1800" noProof="1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training </a:t>
            </a:r>
            <a:r>
              <a:rPr lang="en-US" altLang="zh-CN" sz="1800" noProof="1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solution </a:t>
            </a:r>
            <a:r>
              <a:rPr lang="en-US" altLang="zh-CN" sz="1800" noProof="1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that provide </a:t>
            </a:r>
            <a:r>
              <a:rPr lang="en-US" altLang="zh-CN" sz="1800" noProof="1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a </a:t>
            </a:r>
            <a:r>
              <a:rPr lang="en-US" altLang="zh-CN" sz="1800" noProof="1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flexible way </a:t>
            </a:r>
            <a:r>
              <a:rPr lang="en-US" altLang="zh-CN" sz="1800" noProof="1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to </a:t>
            </a:r>
            <a:r>
              <a:rPr lang="en-US" altLang="zh-CN" sz="1800" noProof="1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occupational therapy students </a:t>
            </a:r>
            <a:r>
              <a:rPr lang="en-US" altLang="zh-CN" sz="1800" noProof="1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in distance learning, </a:t>
            </a:r>
            <a:r>
              <a:rPr lang="en-US" altLang="zh-CN" sz="1800" noProof="1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training </a:t>
            </a:r>
            <a:r>
              <a:rPr lang="en-US" altLang="zh-CN" sz="1800" noProof="1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on </a:t>
            </a:r>
            <a:r>
              <a:rPr lang="en-US" altLang="zh-CN" sz="1800" noProof="1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the elderly home safety support.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/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</a:rPr>
              <a:t>Initial idea about the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</a:rPr>
              <a:t>OT Modeling</a:t>
            </a:r>
          </a:p>
          <a:p>
            <a:pPr>
              <a:buNone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</a:rPr>
              <a:t>	Build a system that can replace current role-play room setup</a:t>
            </a:r>
          </a:p>
          <a:p>
            <a:pPr>
              <a:buNone/>
            </a:pPr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Georgia" pitchFamily="18" charset="0"/>
            </a:endParaRPr>
          </a:p>
          <a:p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</a:rPr>
              <a:t>Core functional requirements:</a:t>
            </a:r>
          </a:p>
          <a:p>
            <a:pPr fontAlgn="t">
              <a:buNone/>
            </a:pPr>
            <a:endParaRPr lang="en-US" sz="1600" i="1" dirty="0" smtClean="0">
              <a:solidFill>
                <a:schemeClr val="tx1">
                  <a:lumMod val="75000"/>
                  <a:lumOff val="25000"/>
                </a:schemeClr>
              </a:solidFill>
              <a:latin typeface="Georgia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3" name="Rectangle 10"/>
          <p:cNvSpPr txBox="1">
            <a:spLocks noChangeArrowheads="1"/>
          </p:cNvSpPr>
          <p:nvPr/>
        </p:nvSpPr>
        <p:spPr bwMode="gray">
          <a:xfrm>
            <a:off x="928662" y="71414"/>
            <a:ext cx="258126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0000"/>
              </a:lnSpc>
              <a:defRPr/>
            </a:pPr>
            <a:r>
              <a:rPr lang="en-US" altLang="zh-CN" sz="12000" b="1" kern="0" noProof="1" smtClean="0">
                <a:solidFill>
                  <a:schemeClr val="bg1"/>
                </a:solidFill>
                <a:latin typeface="Century" pitchFamily="18" charset="0"/>
                <a:ea typeface="宋体" charset="-122"/>
                <a:cs typeface="Courier New" pitchFamily="49" charset="0"/>
              </a:rPr>
              <a:t>03</a:t>
            </a:r>
            <a:endParaRPr lang="de-DE" altLang="zh-CN" sz="12000" b="1" kern="0" dirty="0">
              <a:solidFill>
                <a:schemeClr val="bg1"/>
              </a:solidFill>
              <a:latin typeface="Century" pitchFamily="18" charset="0"/>
              <a:ea typeface="宋体" charset="-122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2638" y="630776"/>
            <a:ext cx="752129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Part</a:t>
            </a:r>
            <a:endParaRPr lang="en-US" sz="20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571480"/>
            <a:ext cx="4913525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Georgia" pitchFamily="18" charset="0"/>
                <a:cs typeface="Times New Roman" pitchFamily="18" charset="0"/>
              </a:rPr>
              <a:t>Functional Requirements</a:t>
            </a:r>
            <a:endParaRPr lang="en-US" sz="2800" b="1" dirty="0">
              <a:solidFill>
                <a:schemeClr val="bg1">
                  <a:lumMod val="9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71472" y="3275662"/>
          <a:ext cx="785818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8180"/>
              </a:tblGrid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The System shall:</a:t>
                      </a:r>
                    </a:p>
                  </a:txBody>
                  <a:tcPr>
                    <a:solidFill>
                      <a:srgbClr val="5BBD0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Provide a virtual training environment – room setup etc.</a:t>
                      </a:r>
                    </a:p>
                  </a:txBody>
                  <a:tcPr>
                    <a:solidFill>
                      <a:srgbClr val="BFFC8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Allow OT students to virtually experience client’s house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Allow OT students to learn and self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 check</a:t>
                      </a: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 their knowledge</a:t>
                      </a:r>
                    </a:p>
                  </a:txBody>
                  <a:tcPr>
                    <a:solidFill>
                      <a:srgbClr val="BFFC8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Allow lecturer to alter both test questions and different scenarios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externally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eorgia" pitchFamily="18" charset="0"/>
                        </a:rPr>
                        <a:t>Provide step by step training from theory to practice on elderly home safety support.</a:t>
                      </a:r>
                    </a:p>
                  </a:txBody>
                  <a:tcPr>
                    <a:solidFill>
                      <a:srgbClr val="BFFC88"/>
                    </a:solidFill>
                  </a:tcPr>
                </a:tc>
              </a:tr>
            </a:tbl>
          </a:graphicData>
        </a:graphic>
      </p:graphicFrame>
      <p:pic>
        <p:nvPicPr>
          <p:cNvPr id="8196" name="Picture 4" descr="C:\Users\tingyu\Desktop\ide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285860"/>
            <a:ext cx="2163799" cy="216379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 txBox="1">
            <a:spLocks noChangeArrowheads="1"/>
          </p:cNvSpPr>
          <p:nvPr/>
        </p:nvSpPr>
        <p:spPr bwMode="gray">
          <a:xfrm>
            <a:off x="928662" y="71414"/>
            <a:ext cx="258126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0000"/>
              </a:lnSpc>
              <a:defRPr/>
            </a:pPr>
            <a:r>
              <a:rPr lang="en-US" altLang="zh-CN" sz="12000" b="1" kern="0" noProof="1" smtClean="0">
                <a:solidFill>
                  <a:schemeClr val="bg1"/>
                </a:solidFill>
                <a:latin typeface="Century" pitchFamily="18" charset="0"/>
                <a:ea typeface="宋体" charset="-122"/>
                <a:cs typeface="Courier New" pitchFamily="49" charset="0"/>
              </a:rPr>
              <a:t>04</a:t>
            </a:r>
            <a:endParaRPr lang="de-DE" altLang="zh-CN" sz="12000" b="1" kern="0" dirty="0">
              <a:solidFill>
                <a:schemeClr val="bg1"/>
              </a:solidFill>
              <a:latin typeface="Century" pitchFamily="18" charset="0"/>
              <a:ea typeface="宋体" charset="-122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2638" y="630776"/>
            <a:ext cx="752129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Part</a:t>
            </a:r>
            <a:endParaRPr lang="en-US" sz="20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571480"/>
            <a:ext cx="2879314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Georgia" pitchFamily="18" charset="0"/>
                <a:cs typeface="Times New Roman" pitchFamily="18" charset="0"/>
              </a:rPr>
              <a:t>System Design</a:t>
            </a:r>
            <a:endParaRPr lang="en-US" sz="2800" b="1" dirty="0">
              <a:solidFill>
                <a:schemeClr val="bg1">
                  <a:lumMod val="9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grpSp>
        <p:nvGrpSpPr>
          <p:cNvPr id="9" name="Group 16"/>
          <p:cNvGrpSpPr>
            <a:grpSpLocks/>
          </p:cNvGrpSpPr>
          <p:nvPr/>
        </p:nvGrpSpPr>
        <p:grpSpPr bwMode="auto">
          <a:xfrm>
            <a:off x="412758" y="1714488"/>
            <a:ext cx="5302250" cy="1916113"/>
            <a:chOff x="390402" y="1397478"/>
            <a:chExt cx="5301830" cy="1914974"/>
          </a:xfrm>
        </p:grpSpPr>
        <p:pic>
          <p:nvPicPr>
            <p:cNvPr id="10" name="Picture 8" descr="C:\Users\tingyu\Desktop\output\output\图像25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0402" y="1397478"/>
              <a:ext cx="2525325" cy="191497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1" name="Picture 9" descr="C:\Users\tingyu\Desktop\output\output\图像270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80280" y="1397479"/>
              <a:ext cx="2511952" cy="19048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13" name="Picture 5" descr="C:\Users\tingyu\Desktop\DesignConcep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2000240"/>
            <a:ext cx="1812948" cy="152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428596" y="4357694"/>
            <a:ext cx="68580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</a:rPr>
              <a:t>Design Concept for the system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</a:rPr>
              <a:t>-  Theory test  and observe virtual room quiz</a:t>
            </a:r>
          </a:p>
          <a:p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Georgia" pitchFamily="18" charset="0"/>
            </a:endParaRPr>
          </a:p>
          <a:p>
            <a:pPr lvl="2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</a:rPr>
              <a:t>Three Major part of the system: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</a:rPr>
              <a:t> Student Session – Practice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</a:rPr>
              <a:t> Student Session – self test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</a:rPr>
              <a:t> Interface for the configuration (question &amp; scenario setup)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 txBox="1">
            <a:spLocks noChangeArrowheads="1"/>
          </p:cNvSpPr>
          <p:nvPr/>
        </p:nvSpPr>
        <p:spPr bwMode="gray">
          <a:xfrm>
            <a:off x="928662" y="71414"/>
            <a:ext cx="258126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0000"/>
              </a:lnSpc>
              <a:defRPr/>
            </a:pPr>
            <a:r>
              <a:rPr lang="en-US" altLang="zh-CN" sz="12000" b="1" kern="0" noProof="1" smtClean="0">
                <a:solidFill>
                  <a:schemeClr val="bg1"/>
                </a:solidFill>
                <a:latin typeface="Century" pitchFamily="18" charset="0"/>
                <a:ea typeface="宋体" charset="-122"/>
                <a:cs typeface="Courier New" pitchFamily="49" charset="0"/>
              </a:rPr>
              <a:t>05</a:t>
            </a:r>
            <a:endParaRPr lang="de-DE" altLang="zh-CN" sz="12000" b="1" kern="0" dirty="0">
              <a:solidFill>
                <a:schemeClr val="bg1"/>
              </a:solidFill>
              <a:latin typeface="Century" pitchFamily="18" charset="0"/>
              <a:ea typeface="宋体" charset="-122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2638" y="630776"/>
            <a:ext cx="752129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Part</a:t>
            </a:r>
            <a:endParaRPr lang="en-US" sz="20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571480"/>
            <a:ext cx="3219151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Georgia" pitchFamily="18" charset="0"/>
                <a:cs typeface="Times New Roman" pitchFamily="18" charset="0"/>
              </a:rPr>
              <a:t>System Diagram</a:t>
            </a:r>
            <a:endParaRPr lang="en-US" sz="2800" b="1" dirty="0">
              <a:solidFill>
                <a:schemeClr val="bg1">
                  <a:lumMod val="9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tingyu\Desktop\output\system struc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74651"/>
            <a:ext cx="8715436" cy="541193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 txBox="1">
            <a:spLocks noChangeArrowheads="1"/>
          </p:cNvSpPr>
          <p:nvPr/>
        </p:nvSpPr>
        <p:spPr bwMode="gray">
          <a:xfrm>
            <a:off x="928662" y="71414"/>
            <a:ext cx="258126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0000"/>
              </a:lnSpc>
              <a:defRPr/>
            </a:pPr>
            <a:r>
              <a:rPr lang="en-US" altLang="zh-CN" sz="12000" b="1" kern="0" noProof="1" smtClean="0">
                <a:solidFill>
                  <a:schemeClr val="bg1"/>
                </a:solidFill>
                <a:latin typeface="Century" pitchFamily="18" charset="0"/>
                <a:ea typeface="宋体" charset="-122"/>
                <a:cs typeface="Courier New" pitchFamily="49" charset="0"/>
              </a:rPr>
              <a:t>06</a:t>
            </a:r>
            <a:endParaRPr lang="de-DE" altLang="zh-CN" sz="12000" b="1" kern="0" dirty="0">
              <a:solidFill>
                <a:schemeClr val="bg1"/>
              </a:solidFill>
              <a:latin typeface="Century" pitchFamily="18" charset="0"/>
              <a:ea typeface="宋体" charset="-122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2638" y="630776"/>
            <a:ext cx="752129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Part</a:t>
            </a:r>
            <a:endParaRPr lang="en-US" sz="20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174" y="571480"/>
            <a:ext cx="3926075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Georgia" pitchFamily="18" charset="0"/>
                <a:cs typeface="Times New Roman" pitchFamily="18" charset="0"/>
              </a:rPr>
              <a:t>Achievement so far?</a:t>
            </a:r>
            <a:endParaRPr lang="en-US" sz="2800" b="1" dirty="0">
              <a:solidFill>
                <a:schemeClr val="bg1">
                  <a:lumMod val="9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20" y="1571612"/>
            <a:ext cx="735811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Semester 1: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A sample prototype has been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created (25</a:t>
            </a:r>
            <a:r>
              <a:rPr lang="en-US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th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 May)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with: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Quiz function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Virtual room  - 1</a:t>
            </a:r>
            <a:r>
              <a:rPr lang="en-US" sz="160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st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 attempt is using series of background images to represent each room with different items randomly generated.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External XML configuration files and quiz question files has been created.</a:t>
            </a:r>
            <a:endParaRPr lang="en-US" sz="1600" dirty="0">
              <a:latin typeface="Georgia" pitchFamily="18" charset="0"/>
            </a:endParaRPr>
          </a:p>
        </p:txBody>
      </p:sp>
      <p:pic>
        <p:nvPicPr>
          <p:cNvPr id="11266" name="Picture 2" descr="C:\Users\tingyu\Desktop\f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44318">
            <a:off x="7212240" y="1925834"/>
            <a:ext cx="1214446" cy="1214446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785786" y="4357694"/>
            <a:ext cx="66437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1600" b="1" noProof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Feedback from client:</a:t>
            </a:r>
          </a:p>
          <a:p>
            <a:pPr marL="342900" indent="-342900"/>
            <a:endParaRPr lang="en-US" altLang="zh-CN" sz="1600" b="0" noProof="1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  <a:ea typeface="Verdana" pitchFamily="34" charset="0"/>
              <a:cs typeface="Times New Roman" pitchFamily="18" charset="0"/>
            </a:endParaRPr>
          </a:p>
          <a:p>
            <a:pPr marL="400050" indent="-400050">
              <a:buFont typeface="+mj-lt"/>
              <a:buAutoNum type="romanUcPeriod"/>
            </a:pPr>
            <a:r>
              <a:rPr lang="en-US" altLang="zh-CN" sz="1600" b="0" noProof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Client was happy that I am getting the right idea. </a:t>
            </a:r>
          </a:p>
          <a:p>
            <a:pPr marL="400050" indent="-400050">
              <a:buFont typeface="+mj-lt"/>
              <a:buAutoNum type="romanUcPeriod"/>
            </a:pPr>
            <a:r>
              <a:rPr lang="en-US" altLang="zh-CN" sz="1600" noProof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H</a:t>
            </a:r>
            <a:r>
              <a:rPr lang="en-US" altLang="zh-CN" sz="1600" b="0" noProof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owever she </a:t>
            </a:r>
            <a:r>
              <a:rPr lang="en-US" altLang="zh-CN" sz="1600" noProof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was not satisfy </a:t>
            </a:r>
            <a:r>
              <a:rPr lang="en-US" altLang="zh-CN" sz="1600" b="0" noProof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ea typeface="Verdana" pitchFamily="34" charset="0"/>
                <a:cs typeface="Times New Roman" pitchFamily="18" charset="0"/>
              </a:rPr>
              <a:t>with simple image-based room creation – want something looks more realistic.</a:t>
            </a:r>
            <a:endParaRPr lang="en-US" sz="1600" dirty="0">
              <a:latin typeface="Georg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C:\Users\tingyu\Desktop\output\Captur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929066"/>
            <a:ext cx="4041775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0"/>
          <p:cNvSpPr txBox="1">
            <a:spLocks noChangeArrowheads="1"/>
          </p:cNvSpPr>
          <p:nvPr/>
        </p:nvSpPr>
        <p:spPr bwMode="gray">
          <a:xfrm>
            <a:off x="928662" y="71414"/>
            <a:ext cx="258126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0000"/>
              </a:lnSpc>
              <a:defRPr/>
            </a:pPr>
            <a:r>
              <a:rPr lang="en-US" altLang="zh-CN" sz="12000" b="1" kern="0" noProof="1" smtClean="0">
                <a:solidFill>
                  <a:schemeClr val="bg1"/>
                </a:solidFill>
                <a:latin typeface="Century" pitchFamily="18" charset="0"/>
                <a:ea typeface="宋体" charset="-122"/>
                <a:cs typeface="Courier New" pitchFamily="49" charset="0"/>
              </a:rPr>
              <a:t>06</a:t>
            </a:r>
            <a:endParaRPr lang="de-DE" altLang="zh-CN" sz="12000" b="1" kern="0" dirty="0">
              <a:solidFill>
                <a:schemeClr val="bg1"/>
              </a:solidFill>
              <a:latin typeface="Century" pitchFamily="18" charset="0"/>
              <a:ea typeface="宋体" charset="-122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2638" y="630776"/>
            <a:ext cx="752129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Part</a:t>
            </a:r>
            <a:endParaRPr lang="en-US" sz="20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571480"/>
            <a:ext cx="2121093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Georgia" pitchFamily="18" charset="0"/>
                <a:cs typeface="Times New Roman" pitchFamily="18" charset="0"/>
              </a:rPr>
              <a:t>Continue..</a:t>
            </a:r>
            <a:endParaRPr lang="en-US" sz="2800" b="1" dirty="0">
              <a:solidFill>
                <a:schemeClr val="bg1">
                  <a:lumMod val="9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tingyu\Desktop\output\quiz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000240"/>
            <a:ext cx="4065588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Users\tingyu\Desktop\output\quiz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500174"/>
            <a:ext cx="4065587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C:\Users\tingyu\Desktop\s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07315" y="1571612"/>
            <a:ext cx="1379527" cy="1379527"/>
          </a:xfrm>
          <a:prstGeom prst="rect">
            <a:avLst/>
          </a:prstGeom>
          <a:noFill/>
        </p:spPr>
      </p:pic>
      <p:pic>
        <p:nvPicPr>
          <p:cNvPr id="10" name="Picture 4" descr="C:\Users\tingyu\Desktop\output\Capture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3500438"/>
            <a:ext cx="3938587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 txBox="1">
            <a:spLocks noChangeArrowheads="1"/>
          </p:cNvSpPr>
          <p:nvPr/>
        </p:nvSpPr>
        <p:spPr bwMode="gray">
          <a:xfrm>
            <a:off x="928662" y="71414"/>
            <a:ext cx="258126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0000"/>
              </a:lnSpc>
              <a:defRPr/>
            </a:pPr>
            <a:r>
              <a:rPr lang="en-US" altLang="zh-CN" sz="12000" b="1" kern="0" noProof="1" smtClean="0">
                <a:solidFill>
                  <a:schemeClr val="bg1"/>
                </a:solidFill>
                <a:latin typeface="Century" pitchFamily="18" charset="0"/>
                <a:ea typeface="宋体" charset="-122"/>
                <a:cs typeface="Courier New" pitchFamily="49" charset="0"/>
              </a:rPr>
              <a:t>07</a:t>
            </a:r>
            <a:endParaRPr lang="de-DE" altLang="zh-CN" sz="12000" b="1" kern="0" dirty="0">
              <a:solidFill>
                <a:schemeClr val="bg1"/>
              </a:solidFill>
              <a:latin typeface="Century" pitchFamily="18" charset="0"/>
              <a:ea typeface="宋体" charset="-122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2638" y="630776"/>
            <a:ext cx="752129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Part</a:t>
            </a:r>
            <a:endParaRPr lang="en-US" sz="20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571480"/>
            <a:ext cx="4786888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Georgia" pitchFamily="18" charset="0"/>
                <a:cs typeface="Times New Roman" pitchFamily="18" charset="0"/>
              </a:rPr>
              <a:t>Second Iteration Release</a:t>
            </a:r>
            <a:endParaRPr lang="en-US" sz="2800" b="1" dirty="0">
              <a:solidFill>
                <a:schemeClr val="bg1">
                  <a:lumMod val="9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2910" y="1982450"/>
            <a:ext cx="7643866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During the semester break: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Found new solution by using existing open source 3D engine to create the virtual room. (Papervision3D engine)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Rewrite the quiz part into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Actionscript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 3.0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class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Redesign the main UI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A release has been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made to Client.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-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Theory test quiz completed with timing, feedback, question shuffle, etc.</a:t>
            </a:r>
          </a:p>
          <a:p>
            <a:pPr lvl="1">
              <a:lnSpc>
                <a:spcPct val="150000"/>
              </a:lnSpc>
              <a:defRPr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Times New Roman" pitchFamily="18" charset="0"/>
              </a:rPr>
              <a:t>- A 3D virtual room environment have been setup and able to “walked” (First vision) around by using mouse &amp; directional key on the keyboard.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上海Nordri专业商务幻灯演示设计">
  <a:themeElements>
    <a:clrScheme name="上海Nordri专业商务幻灯演示设计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000000"/>
      </a:folHlink>
    </a:clrScheme>
    <a:fontScheme name="上海Nordri专业商务幻灯演示设计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上海Nordri专业商务幻灯演示设计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tma</Template>
  <TotalTime>271</TotalTime>
  <Words>437</Words>
  <Application>Microsoft Office PowerPoint</Application>
  <PresentationFormat>On-screen Show (4:3)</PresentationFormat>
  <Paragraphs>88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宋体</vt:lpstr>
      <vt:lpstr>Verdana</vt:lpstr>
      <vt:lpstr>Wingdings</vt:lpstr>
      <vt:lpstr>黑体</vt:lpstr>
      <vt:lpstr>Times New Roman</vt:lpstr>
      <vt:lpstr>上海Nordri专业商务幻灯演示设计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NordriDesign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免费模板</dc:title>
  <dc:creator>上海诺睿网络信息科技有限公司</dc:creator>
  <cp:keywords>ppt幻灯设计/ppt模板设计</cp:keywords>
  <dc:description>Nordri设计工作室ppt模版发布供大家免费下载使用。版权为Nordri设计工作室所有。您可以自行使用、修改、复制本模版。转载、发表或以其它方式利用本模版上内容，如果您需更进一步的服务，请和我们联系。</dc:description>
  <cp:lastModifiedBy>tingyu</cp:lastModifiedBy>
  <cp:revision>44</cp:revision>
  <dcterms:created xsi:type="dcterms:W3CDTF">2007-10-21T01:27:31Z</dcterms:created>
  <dcterms:modified xsi:type="dcterms:W3CDTF">2009-08-17T21:17:07Z</dcterms:modified>
  <cp:category>免费模板</cp:category>
</cp:coreProperties>
</file>